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0"/>
  </p:notesMasterIdLst>
  <p:handoutMasterIdLst>
    <p:handoutMasterId r:id="rId21"/>
  </p:handoutMasterIdLst>
  <p:sldIdLst>
    <p:sldId id="315" r:id="rId5"/>
    <p:sldId id="266" r:id="rId6"/>
    <p:sldId id="316" r:id="rId7"/>
    <p:sldId id="321" r:id="rId8"/>
    <p:sldId id="322" r:id="rId9"/>
    <p:sldId id="320" r:id="rId10"/>
    <p:sldId id="343" r:id="rId11"/>
    <p:sldId id="339" r:id="rId12"/>
    <p:sldId id="345" r:id="rId13"/>
    <p:sldId id="344" r:id="rId14"/>
    <p:sldId id="346" r:id="rId15"/>
    <p:sldId id="349" r:id="rId16"/>
    <p:sldId id="350" r:id="rId17"/>
    <p:sldId id="351" r:id="rId18"/>
    <p:sldId id="34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E78F9-F003-B93F-64E2-4487A7557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358D4A-46AB-708B-79CA-7878A9CB3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ED651-075A-7FAE-70EF-4A664E34A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00E1F-D39E-4F13-075A-6BDF2B96EA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013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4D821-9862-9469-726A-5091718DC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382581-D7CA-EF97-BB2C-8E402D63D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2AC21D-D3A7-AE48-C84F-56D452CB1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FC899-8E66-591E-2AF3-C039BD61F6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827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6" r:id="rId14"/>
    <p:sldLayoutId id="2147483682" r:id="rId15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Алгоритмдердің</a:t>
            </a:r>
            <a:r>
              <a:rPr lang="ru-RU" sz="2800" dirty="0"/>
              <a:t> </a:t>
            </a:r>
            <a:r>
              <a:rPr lang="ru-RU" sz="2800" dirty="0" err="1"/>
              <a:t>күрделілігін</a:t>
            </a:r>
            <a:r>
              <a:rPr lang="ru-RU" sz="2800" dirty="0"/>
              <a:t> </a:t>
            </a:r>
            <a:r>
              <a:rPr lang="ru-RU" sz="2800" dirty="0" err="1"/>
              <a:t>бағалау</a:t>
            </a:r>
            <a:r>
              <a:rPr lang="ru-RU" sz="2800" dirty="0"/>
              <a:t>»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9356F-0CD1-0E77-C0CB-292C46DB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Бағалау мақсаты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A3116E-2AF8-37B4-C4AC-B553037601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8798866" cy="3718557"/>
          </a:xfrm>
        </p:spPr>
        <p:txBody>
          <a:bodyPr>
            <a:normAutofit/>
          </a:bodyPr>
          <a:lstStyle/>
          <a:p>
            <a:r>
              <a:rPr lang="ru-RU" dirty="0" err="1"/>
              <a:t>Алгоритмнің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/>
              <a:t>Орындау</a:t>
            </a:r>
            <a:r>
              <a:rPr lang="ru-RU" b="1" dirty="0"/>
              <a:t> </a:t>
            </a:r>
            <a:r>
              <a:rPr lang="ru-RU" b="1" dirty="0" err="1"/>
              <a:t>уақытының</a:t>
            </a:r>
            <a:r>
              <a:rPr lang="ru-RU" b="1" dirty="0"/>
              <a:t> </a:t>
            </a:r>
            <a:r>
              <a:rPr lang="ru-RU" b="1" dirty="0" err="1"/>
              <a:t>жылдамдығын</a:t>
            </a:r>
            <a:r>
              <a:rPr lang="ru-RU" dirty="0"/>
              <a:t> (</a:t>
            </a:r>
            <a:r>
              <a:rPr lang="en-US" dirty="0"/>
              <a:t>time complexity),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KZ" dirty="0"/>
              <a:t> </a:t>
            </a:r>
            <a:r>
              <a:rPr lang="ru-RU" b="1" dirty="0" err="1"/>
              <a:t>Жадыны</a:t>
            </a:r>
            <a:r>
              <a:rPr lang="ru-RU" b="1" dirty="0"/>
              <a:t> </a:t>
            </a:r>
            <a:r>
              <a:rPr lang="ru-RU" b="1" dirty="0" err="1"/>
              <a:t>қаншалықты</a:t>
            </a:r>
            <a:r>
              <a:rPr lang="ru-RU" b="1" dirty="0"/>
              <a:t> </a:t>
            </a:r>
            <a:r>
              <a:rPr lang="ru-RU" b="1" dirty="0" err="1"/>
              <a:t>қолданатынын</a:t>
            </a:r>
            <a:r>
              <a:rPr lang="ru-RU" dirty="0"/>
              <a:t> (</a:t>
            </a:r>
            <a:r>
              <a:rPr lang="en-US" dirty="0"/>
              <a:t>space complexity)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көмектеседі</a:t>
            </a:r>
            <a:r>
              <a:rPr lang="ru-RU" dirty="0"/>
              <a:t>.</a:t>
            </a:r>
          </a:p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бағдарламаның</a:t>
            </a:r>
            <a:r>
              <a:rPr lang="ru-RU" dirty="0"/>
              <a:t> </a:t>
            </a:r>
            <a:r>
              <a:rPr lang="ru-RU" dirty="0" err="1"/>
              <a:t>өнімділігі</a:t>
            </a:r>
            <a:r>
              <a:rPr lang="ru-RU" dirty="0"/>
              <a:t> мен </a:t>
            </a:r>
            <a:r>
              <a:rPr lang="ru-RU" dirty="0" err="1"/>
              <a:t>ресурстарды</a:t>
            </a:r>
            <a:r>
              <a:rPr lang="ru-RU" dirty="0"/>
              <a:t> </a:t>
            </a:r>
            <a:r>
              <a:rPr lang="ru-RU" dirty="0" err="1"/>
              <a:t>пайдалануын</a:t>
            </a:r>
            <a:r>
              <a:rPr lang="ru-RU" dirty="0"/>
              <a:t> </a:t>
            </a:r>
            <a:r>
              <a:rPr lang="ru-RU" dirty="0" err="1"/>
              <a:t>болжауға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9532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73AFA-1525-1D44-FD5D-1913023A1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KZ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013FF7A-2721-8718-35AB-BDB46B57C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266089"/>
              </p:ext>
            </p:extLst>
          </p:nvPr>
        </p:nvGraphicFramePr>
        <p:xfrm>
          <a:off x="1665514" y="2735353"/>
          <a:ext cx="9883550" cy="363278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941775">
                  <a:extLst>
                    <a:ext uri="{9D8B030D-6E8A-4147-A177-3AD203B41FA5}">
                      <a16:colId xmlns:a16="http://schemas.microsoft.com/office/drawing/2014/main" val="2870835894"/>
                    </a:ext>
                  </a:extLst>
                </a:gridCol>
                <a:gridCol w="4941775">
                  <a:extLst>
                    <a:ext uri="{9D8B030D-6E8A-4147-A177-3AD203B41FA5}">
                      <a16:colId xmlns:a16="http://schemas.microsoft.com/office/drawing/2014/main" val="2597014295"/>
                    </a:ext>
                  </a:extLst>
                </a:gridCol>
              </a:tblGrid>
              <a:tr h="581246">
                <a:tc>
                  <a:txBody>
                    <a:bodyPr/>
                    <a:lstStyle/>
                    <a:p>
                      <a:r>
                        <a:rPr lang="ru-RU"/>
                        <a:t>Түрі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Түсіндірме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1552900"/>
                  </a:ext>
                </a:extLst>
              </a:tr>
              <a:tr h="1017181">
                <a:tc>
                  <a:txBody>
                    <a:bodyPr/>
                    <a:lstStyle/>
                    <a:p>
                      <a:r>
                        <a:rPr lang="ru-RU" b="1"/>
                        <a:t>Теориялық бағалау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Аналитикалық тәсілмен, формулалар арқылы орындалады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4285656"/>
                  </a:ext>
                </a:extLst>
              </a:tr>
              <a:tr h="1017181">
                <a:tc>
                  <a:txBody>
                    <a:bodyPr/>
                    <a:lstStyle/>
                    <a:p>
                      <a:r>
                        <a:rPr lang="ru-RU" b="1"/>
                        <a:t>Эмпирикалық бағалау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Тәжірибеде орындап, нақты уақытты өлшеу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0198945"/>
                  </a:ext>
                </a:extLst>
              </a:tr>
              <a:tr h="1017181">
                <a:tc>
                  <a:txBody>
                    <a:bodyPr/>
                    <a:lstStyle/>
                    <a:p>
                      <a:r>
                        <a:rPr lang="ru-RU" b="1"/>
                        <a:t>Ассимптотикалық бағалау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 → ∞ </a:t>
                      </a:r>
                      <a:r>
                        <a:rPr lang="ru-RU" dirty="0" err="1"/>
                        <a:t>жағдайында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өсу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тенденциясын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талдау</a:t>
                      </a:r>
                      <a:r>
                        <a:rPr lang="ru-RU" dirty="0"/>
                        <a:t> (</a:t>
                      </a:r>
                      <a:r>
                        <a:rPr lang="en-US" dirty="0"/>
                        <a:t>Big-O, </a:t>
                      </a:r>
                      <a:r>
                        <a:rPr lang="el-GR" dirty="0"/>
                        <a:t>Θ, Ω)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3635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619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D50F3-41AF-7EE8-9A77-395C5E581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E12737-AE75-777C-FADE-5A85DBA437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бағалау</a:t>
            </a:r>
            <a:r>
              <a:rPr lang="ru-RU" sz="2800" dirty="0"/>
              <a:t> </a:t>
            </a:r>
            <a:r>
              <a:rPr lang="ru-RU" sz="2800" dirty="0" err="1"/>
              <a:t>әдістері</a:t>
            </a:r>
            <a:r>
              <a:rPr lang="ru-RU" sz="2800" dirty="0"/>
              <a:t>»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62A08F-2B57-A145-6B17-907D3B43E99A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09771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F51FE-CB79-C285-C796-06D5A1D3B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Ассимптотикалық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(</a:t>
            </a:r>
            <a:r>
              <a:rPr lang="en-US" dirty="0"/>
              <a:t>Big-O, </a:t>
            </a:r>
            <a:r>
              <a:rPr lang="el-GR" dirty="0"/>
              <a:t>Θ, Ω)</a:t>
            </a:r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D67404-FBC4-0E1B-7F1F-018F1C6C5915}"/>
              </a:ext>
            </a:extLst>
          </p:cNvPr>
          <p:cNvSpPr txBox="1"/>
          <p:nvPr/>
        </p:nvSpPr>
        <p:spPr>
          <a:xfrm>
            <a:off x="1535371" y="2270653"/>
            <a:ext cx="10406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Бұл</a:t>
            </a:r>
            <a:r>
              <a:rPr lang="ru-RU" dirty="0"/>
              <a:t> —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,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/>
              <a:t> </a:t>
            </a:r>
            <a:r>
              <a:rPr lang="ru-RU" dirty="0" err="1"/>
              <a:t>өскенде</a:t>
            </a:r>
            <a:r>
              <a:rPr lang="ru-RU" dirty="0"/>
              <a:t> алгоритм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істейтінін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.</a:t>
            </a:r>
            <a:endParaRPr lang="ru-KZ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B560D9DB-CD9D-4EAC-C43B-C27E2F730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367754"/>
              </p:ext>
            </p:extLst>
          </p:nvPr>
        </p:nvGraphicFramePr>
        <p:xfrm>
          <a:off x="1871663" y="3033622"/>
          <a:ext cx="9677418" cy="22860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04394">
                  <a:extLst>
                    <a:ext uri="{9D8B030D-6E8A-4147-A177-3AD203B41FA5}">
                      <a16:colId xmlns:a16="http://schemas.microsoft.com/office/drawing/2014/main" val="580175305"/>
                    </a:ext>
                  </a:extLst>
                </a:gridCol>
                <a:gridCol w="3947218">
                  <a:extLst>
                    <a:ext uri="{9D8B030D-6E8A-4147-A177-3AD203B41FA5}">
                      <a16:colId xmlns:a16="http://schemas.microsoft.com/office/drawing/2014/main" val="1626368188"/>
                    </a:ext>
                  </a:extLst>
                </a:gridCol>
                <a:gridCol w="3225806">
                  <a:extLst>
                    <a:ext uri="{9D8B030D-6E8A-4147-A177-3AD203B41FA5}">
                      <a16:colId xmlns:a16="http://schemas.microsoft.com/office/drawing/2014/main" val="20676507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Белгі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Атауы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Мағынасы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3604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O(f(n))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Жоғарғы шекара (</a:t>
                      </a:r>
                      <a:r>
                        <a:rPr lang="en-US"/>
                        <a:t>Upper Bound)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Ең жаман жағдай (Worst case)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7151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Ω(</a:t>
                      </a:r>
                      <a:r>
                        <a:rPr lang="en-US" b="1"/>
                        <a:t>f(n))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Төменгі шекара (</a:t>
                      </a:r>
                      <a:r>
                        <a:rPr lang="en-US"/>
                        <a:t>Lower Bound)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Ең жақсы жағдай (Best case)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90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Θ(</a:t>
                      </a:r>
                      <a:r>
                        <a:rPr lang="en-US" b="1"/>
                        <a:t>f(n))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Нақты шекара (</a:t>
                      </a:r>
                      <a:r>
                        <a:rPr lang="en-US"/>
                        <a:t>Tight Bound)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Орташа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жағдайда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дәл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сәйкес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28369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A8D235C-95D6-4742-E30D-C9F74B561A38}"/>
              </a:ext>
            </a:extLst>
          </p:cNvPr>
          <p:cNvSpPr txBox="1"/>
          <p:nvPr/>
        </p:nvSpPr>
        <p:spPr>
          <a:xfrm>
            <a:off x="1796143" y="559866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n; i++)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i;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49A5AED-E4B0-D231-6598-4363CD7BC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744" y="6259671"/>
            <a:ext cx="53969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Бұл жерде операция саны </a:t>
            </a:r>
            <a:r>
              <a:rPr kumimoji="0" lang="ru-KZ" altLang="ru-KZ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</a:t>
            </a:r>
            <a:r>
              <a:rPr kumimoji="0" lang="ru-KZ" altLang="ru-KZ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-ға тәуелді → </a:t>
            </a:r>
            <a:r>
              <a:rPr kumimoji="0" lang="ru-KZ" altLang="ru-KZ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O(n)</a:t>
            </a:r>
            <a:r>
              <a:rPr kumimoji="0" lang="ru-KZ" altLang="ru-KZ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6975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B618EF-77FF-9B3C-D8CB-0B3F2D67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0" y="962423"/>
            <a:ext cx="10656629" cy="1216152"/>
          </a:xfrm>
        </p:spPr>
        <p:txBody>
          <a:bodyPr/>
          <a:lstStyle/>
          <a:p>
            <a:r>
              <a:rPr lang="en-US" dirty="0" err="1"/>
              <a:t>Қадамдық</a:t>
            </a:r>
            <a:r>
              <a:rPr lang="en-US" dirty="0"/>
              <a:t> </a:t>
            </a:r>
            <a:r>
              <a:rPr lang="en-US" dirty="0" err="1"/>
              <a:t>талдау</a:t>
            </a:r>
            <a:r>
              <a:rPr lang="en-US" dirty="0"/>
              <a:t> (Step Counting Method)</a:t>
            </a:r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BBA3AB-4DCC-F46A-EF90-98C7CB79A6D9}"/>
              </a:ext>
            </a:extLst>
          </p:cNvPr>
          <p:cNvSpPr txBox="1"/>
          <p:nvPr/>
        </p:nvSpPr>
        <p:spPr>
          <a:xfrm>
            <a:off x="1535369" y="2332949"/>
            <a:ext cx="101667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операторға</a:t>
            </a:r>
            <a:r>
              <a:rPr lang="ru-RU" sz="2000" dirty="0"/>
              <a:t> </a:t>
            </a:r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қадамдар</a:t>
            </a:r>
            <a:r>
              <a:rPr lang="ru-RU" sz="2000" dirty="0"/>
              <a:t> (</a:t>
            </a:r>
            <a:r>
              <a:rPr lang="en-US" sz="2000" dirty="0"/>
              <a:t>cost) </a:t>
            </a:r>
            <a:r>
              <a:rPr lang="ru-RU" sz="2000" dirty="0" err="1"/>
              <a:t>есептеп</a:t>
            </a:r>
            <a:r>
              <a:rPr lang="ru-RU" sz="2000" dirty="0"/>
              <a:t>, </a:t>
            </a:r>
            <a:r>
              <a:rPr lang="ru-RU" sz="2000" dirty="0" err="1"/>
              <a:t>қосылады</a:t>
            </a:r>
            <a:r>
              <a:rPr lang="ru-RU" sz="2000" dirty="0"/>
              <a:t>.</a:t>
            </a:r>
            <a:endParaRPr lang="ru-KZ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D3E6ED-DAE9-0E19-75AA-FC23E7F5C990}"/>
              </a:ext>
            </a:extLst>
          </p:cNvPr>
          <p:cNvSpPr txBox="1"/>
          <p:nvPr/>
        </p:nvSpPr>
        <p:spPr>
          <a:xfrm>
            <a:off x="1567542" y="279801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Мысал</a:t>
            </a:r>
            <a:r>
              <a:rPr lang="ru-RU" dirty="0"/>
              <a:t>:</a:t>
            </a:r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FE531B-E054-6D93-EC30-AB24E2B9419D}"/>
              </a:ext>
            </a:extLst>
          </p:cNvPr>
          <p:cNvSpPr txBox="1"/>
          <p:nvPr/>
        </p:nvSpPr>
        <p:spPr>
          <a:xfrm>
            <a:off x="1567543" y="3329580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sum</a:t>
            </a:r>
            <a:r>
              <a:rPr lang="ru-KZ" dirty="0"/>
              <a:t> = 0;                       // 1 операция</a:t>
            </a:r>
          </a:p>
          <a:p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n; i++) {      // 1 + n + n</a:t>
            </a:r>
          </a:p>
          <a:p>
            <a:r>
              <a:rPr lang="ru-KZ" dirty="0"/>
              <a:t>    </a:t>
            </a:r>
            <a:r>
              <a:rPr lang="ru-KZ" dirty="0" err="1"/>
              <a:t>sum</a:t>
            </a:r>
            <a:r>
              <a:rPr lang="ru-KZ" dirty="0"/>
              <a:t> += i;                      // n</a:t>
            </a:r>
          </a:p>
          <a:p>
            <a:r>
              <a:rPr lang="ru-KZ" dirty="0"/>
              <a:t>}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3E271101-08F6-9FFF-AB52-E71DFB09B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916" y="4665855"/>
            <a:ext cx="45976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2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Жалпы: </a:t>
            </a:r>
            <a:r>
              <a:rPr kumimoji="0" lang="ru-KZ" altLang="ru-KZ" sz="2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 + (2n) + n = 1 + 3n</a:t>
            </a:r>
            <a:r>
              <a:rPr kumimoji="0" lang="ru-KZ" altLang="ru-KZ" sz="2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→ </a:t>
            </a:r>
            <a:r>
              <a:rPr kumimoji="0" lang="ru-KZ" altLang="ru-KZ" sz="2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O(n) </a:t>
            </a:r>
          </a:p>
        </p:txBody>
      </p:sp>
    </p:spTree>
    <p:extLst>
      <p:ext uri="{BB962C8B-B14F-4D97-AF65-F5344CB8AC3E}">
        <p14:creationId xmlns:p14="http://schemas.microsoft.com/office/powerpoint/2010/main" val="3163015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KZ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7F99F7-9A2B-BF51-6BCA-A69064CC1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103" y="1057522"/>
            <a:ext cx="4741843" cy="2173433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3400" b="0" cap="all"/>
              <a:t>Бағалау кезінде ескерілетін факторлар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7CAD65F-AAC9-4CC9-B5F5-E963F24F4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9936" y="-1"/>
            <a:ext cx="5332064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FE73F1DB-245C-3F5B-BF14-EE76B83C576A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2683742289"/>
              </p:ext>
            </p:extLst>
          </p:nvPr>
        </p:nvGraphicFramePr>
        <p:xfrm>
          <a:off x="7344569" y="1096083"/>
          <a:ext cx="4362798" cy="50307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94169">
                  <a:extLst>
                    <a:ext uri="{9D8B030D-6E8A-4147-A177-3AD203B41FA5}">
                      <a16:colId xmlns:a16="http://schemas.microsoft.com/office/drawing/2014/main" val="1555869641"/>
                    </a:ext>
                  </a:extLst>
                </a:gridCol>
                <a:gridCol w="2268629">
                  <a:extLst>
                    <a:ext uri="{9D8B030D-6E8A-4147-A177-3AD203B41FA5}">
                      <a16:colId xmlns:a16="http://schemas.microsoft.com/office/drawing/2014/main" val="2014606492"/>
                    </a:ext>
                  </a:extLst>
                </a:gridCol>
              </a:tblGrid>
              <a:tr h="4132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>
                          <a:effectLst/>
                        </a:rPr>
                        <a:t>Фактор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>
                          <a:effectLst/>
                        </a:rPr>
                        <a:t>Түсіндірме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extLst>
                  <a:ext uri="{0D108BD9-81ED-4DB2-BD59-A6C34878D82A}">
                    <a16:rowId xmlns:a16="http://schemas.microsoft.com/office/drawing/2014/main" val="2311001041"/>
                  </a:ext>
                </a:extLst>
              </a:tr>
              <a:tr h="12584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n – </a:t>
                      </a:r>
                      <a:r>
                        <a:rPr lang="az-Cyrl-AZ" sz="1800" b="1" u="none" strike="noStrike">
                          <a:effectLst/>
                        </a:rPr>
                        <a:t>кіріс көлемі</a:t>
                      </a:r>
                      <a:endParaRPr lang="az-Cyrl-A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>
                          <a:effectLst/>
                        </a:rPr>
                        <a:t>Ең маңызды фактор, күрделілік көбінесе соған тәуелді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extLst>
                  <a:ext uri="{0D108BD9-81ED-4DB2-BD59-A6C34878D82A}">
                    <a16:rowId xmlns:a16="http://schemas.microsoft.com/office/drawing/2014/main" val="765774512"/>
                  </a:ext>
                </a:extLst>
              </a:tr>
              <a:tr h="6949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1" u="none" strike="noStrike">
                          <a:effectLst/>
                        </a:rPr>
                        <a:t>Алгоритм құрылымы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>
                          <a:effectLst/>
                        </a:rPr>
                        <a:t>Цикл саны, рекурсия, шарттар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extLst>
                  <a:ext uri="{0D108BD9-81ED-4DB2-BD59-A6C34878D82A}">
                    <a16:rowId xmlns:a16="http://schemas.microsoft.com/office/drawing/2014/main" val="2058884072"/>
                  </a:ext>
                </a:extLst>
              </a:tr>
              <a:tr h="9767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1" u="none" strike="noStrike">
                          <a:effectLst/>
                        </a:rPr>
                        <a:t>Деректер құрылымы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 dirty="0">
                          <a:effectLst/>
                        </a:rPr>
                        <a:t>Хеш-таблица мен </a:t>
                      </a:r>
                      <a:r>
                        <a:rPr lang="ru-RU" sz="1800" b="0" u="none" strike="noStrike" dirty="0" err="1">
                          <a:effectLst/>
                        </a:rPr>
                        <a:t>массивтің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тиімділігі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әртүрлі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extLst>
                  <a:ext uri="{0D108BD9-81ED-4DB2-BD59-A6C34878D82A}">
                    <a16:rowId xmlns:a16="http://schemas.microsoft.com/office/drawing/2014/main" val="930099751"/>
                  </a:ext>
                </a:extLst>
              </a:tr>
              <a:tr h="125845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1" u="none" strike="noStrike">
                          <a:effectLst/>
                        </a:rPr>
                        <a:t>Ең жақсы / нашар жағдай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800" b="0" u="none" strike="noStrike" dirty="0" err="1">
                          <a:effectLst/>
                        </a:rPr>
                        <a:t>Деректер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түріне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байланысты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нәтиже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өзгеруі</a:t>
                      </a:r>
                      <a:r>
                        <a:rPr lang="ru-RU" sz="1800" b="0" u="none" strike="noStrike" dirty="0">
                          <a:effectLst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</a:rPr>
                        <a:t>мүмкін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915" marR="93915" marT="46957" marB="46957" anchor="ctr"/>
                </a:tc>
                <a:extLst>
                  <a:ext uri="{0D108BD9-81ED-4DB2-BD59-A6C34878D82A}">
                    <a16:rowId xmlns:a16="http://schemas.microsoft.com/office/drawing/2014/main" val="10727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725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264230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err="1">
                <a:solidFill>
                  <a:schemeClr val="tx1"/>
                </a:solidFill>
              </a:rPr>
              <a:t>Алгоритмнің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күрделілігі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оның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орындалу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уақытын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уақыттық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күрделілік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және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жады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қолдануын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кеңістіктік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күрделілік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сипаттайды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бағалау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көбінесе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кіру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деректерінің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көлеміне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en-US" dirty="0">
                <a:solidFill>
                  <a:schemeClr val="tx1"/>
                </a:solidFill>
              </a:rPr>
              <a:t>n) </a:t>
            </a:r>
            <a:r>
              <a:rPr lang="ru-RU" dirty="0" err="1">
                <a:solidFill>
                  <a:schemeClr val="tx1"/>
                </a:solidFill>
              </a:rPr>
              <a:t>байланысты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жүргізіледі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3B2A0C-8671-C00C-8D0F-5C00F34BA5C0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Уақыттық</a:t>
            </a:r>
            <a:r>
              <a:rPr lang="ru-RU" dirty="0"/>
              <a:t> </a:t>
            </a:r>
            <a:r>
              <a:rPr lang="ru-RU" dirty="0" err="1"/>
              <a:t>күрделілік</a:t>
            </a:r>
            <a:r>
              <a:rPr lang="ru-RU" dirty="0"/>
              <a:t> (</a:t>
            </a:r>
            <a:r>
              <a:rPr lang="en-US" dirty="0"/>
              <a:t>Time Complexity)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EEF139-FE0D-7636-E6D8-7403B8E04ACD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AE270C-1735-F5A0-3684-C5DC60334B39}"/>
              </a:ext>
            </a:extLst>
          </p:cNvPr>
          <p:cNvSpPr txBox="1"/>
          <p:nvPr/>
        </p:nvSpPr>
        <p:spPr>
          <a:xfrm>
            <a:off x="1121228" y="6167732"/>
            <a:ext cx="110707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Алгоритм </a:t>
            </a:r>
            <a:r>
              <a:rPr lang="en-US" b="1" dirty="0"/>
              <a:t>n </a:t>
            </a:r>
            <a:r>
              <a:rPr lang="ru-RU" b="1" dirty="0" err="1"/>
              <a:t>өлшемді</a:t>
            </a:r>
            <a:r>
              <a:rPr lang="ru-RU" dirty="0"/>
              <a:t> </a:t>
            </a:r>
            <a:r>
              <a:rPr lang="ru-RU" dirty="0" err="1"/>
              <a:t>деректерге</a:t>
            </a:r>
            <a:r>
              <a:rPr lang="ru-RU" dirty="0"/>
              <a:t> </a:t>
            </a:r>
            <a:r>
              <a:rPr lang="ru-RU" dirty="0" err="1"/>
              <a:t>қанша</a:t>
            </a:r>
            <a:r>
              <a:rPr lang="ru-RU" dirty="0"/>
              <a:t> операция </a:t>
            </a:r>
            <a:r>
              <a:rPr lang="ru-RU" dirty="0" err="1"/>
              <a:t>орындайтынын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 </a:t>
            </a:r>
            <a:r>
              <a:rPr lang="ru-RU" dirty="0" err="1"/>
              <a:t>Уақыттық</a:t>
            </a:r>
            <a:r>
              <a:rPr lang="ru-RU" dirty="0"/>
              <a:t> </a:t>
            </a:r>
            <a:r>
              <a:rPr lang="ru-RU" dirty="0" err="1"/>
              <a:t>күрделілік</a:t>
            </a:r>
            <a:r>
              <a:rPr lang="ru-RU" dirty="0"/>
              <a:t> </a:t>
            </a:r>
            <a:r>
              <a:rPr lang="en-US" b="1" dirty="0"/>
              <a:t>O (Big-O </a:t>
            </a:r>
            <a:r>
              <a:rPr lang="ru-RU" b="1" dirty="0" err="1"/>
              <a:t>нотациясымен</a:t>
            </a:r>
            <a:r>
              <a:rPr lang="ru-RU" b="1" dirty="0"/>
              <a:t>)</a:t>
            </a:r>
            <a:r>
              <a:rPr lang="ru-RU" dirty="0"/>
              <a:t> </a:t>
            </a:r>
            <a:r>
              <a:rPr lang="ru-RU" dirty="0" err="1"/>
              <a:t>белгіленеді</a:t>
            </a:r>
            <a:r>
              <a:rPr lang="ru-RU" dirty="0"/>
              <a:t>.</a:t>
            </a:r>
            <a:endParaRPr lang="ru-KZ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B692720-BE5E-8C4B-61E4-AAC209C35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833250"/>
              </p:ext>
            </p:extLst>
          </p:nvPr>
        </p:nvGraphicFramePr>
        <p:xfrm>
          <a:off x="1535372" y="462414"/>
          <a:ext cx="10197603" cy="389187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427028">
                  <a:extLst>
                    <a:ext uri="{9D8B030D-6E8A-4147-A177-3AD203B41FA5}">
                      <a16:colId xmlns:a16="http://schemas.microsoft.com/office/drawing/2014/main" val="2678569380"/>
                    </a:ext>
                  </a:extLst>
                </a:gridCol>
                <a:gridCol w="3537857">
                  <a:extLst>
                    <a:ext uri="{9D8B030D-6E8A-4147-A177-3AD203B41FA5}">
                      <a16:colId xmlns:a16="http://schemas.microsoft.com/office/drawing/2014/main" val="1600730772"/>
                    </a:ext>
                  </a:extLst>
                </a:gridCol>
                <a:gridCol w="4232718">
                  <a:extLst>
                    <a:ext uri="{9D8B030D-6E8A-4147-A177-3AD203B41FA5}">
                      <a16:colId xmlns:a16="http://schemas.microsoft.com/office/drawing/2014/main" val="2360742562"/>
                    </a:ext>
                  </a:extLst>
                </a:gridCol>
              </a:tblGrid>
              <a:tr h="502177">
                <a:tc>
                  <a:txBody>
                    <a:bodyPr/>
                    <a:lstStyle/>
                    <a:p>
                      <a:r>
                        <a:rPr lang="ru-RU"/>
                        <a:t>Белгі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Атауы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Мысал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3666376"/>
                  </a:ext>
                </a:extLst>
              </a:tr>
              <a:tr h="502177">
                <a:tc>
                  <a:txBody>
                    <a:bodyPr/>
                    <a:lstStyle/>
                    <a:p>
                      <a:r>
                        <a:rPr lang="en-US"/>
                        <a:t>O(1)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Тұрақты уақыт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x = arr[5];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79738"/>
                  </a:ext>
                </a:extLst>
              </a:tr>
              <a:tr h="502177">
                <a:tc>
                  <a:txBody>
                    <a:bodyPr/>
                    <a:lstStyle/>
                    <a:p>
                      <a:r>
                        <a:rPr lang="en-US" dirty="0"/>
                        <a:t>O(log 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Логарифмдік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Бинарлық іздеу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809159"/>
                  </a:ext>
                </a:extLst>
              </a:tr>
              <a:tr h="502177">
                <a:tc>
                  <a:txBody>
                    <a:bodyPr/>
                    <a:lstStyle/>
                    <a:p>
                      <a:r>
                        <a:rPr lang="en-US"/>
                        <a:t>O(n)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Сызықтық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Сызықтық іздеу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4106137"/>
                  </a:ext>
                </a:extLst>
              </a:tr>
              <a:tr h="502177">
                <a:tc>
                  <a:txBody>
                    <a:bodyPr/>
                    <a:lstStyle/>
                    <a:p>
                      <a:r>
                        <a:rPr lang="en-US"/>
                        <a:t>O(n log 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Логарифмдік сызықтық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Merge Sort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9897234"/>
                  </a:ext>
                </a:extLst>
              </a:tr>
              <a:tr h="502177">
                <a:tc>
                  <a:txBody>
                    <a:bodyPr/>
                    <a:lstStyle/>
                    <a:p>
                      <a:r>
                        <a:rPr lang="en-US"/>
                        <a:t>O(n²)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Квадраттық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Қос цикл – </a:t>
                      </a:r>
                      <a:r>
                        <a:rPr lang="en-US"/>
                        <a:t>Bubble Sort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743137"/>
                  </a:ext>
                </a:extLst>
              </a:tr>
              <a:tr h="878810">
                <a:tc>
                  <a:txBody>
                    <a:bodyPr/>
                    <a:lstStyle/>
                    <a:p>
                      <a:r>
                        <a:rPr lang="en-US"/>
                        <a:t>O(2ⁿ), O(n!)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Экспоненциалды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Рекурсивті</a:t>
                      </a:r>
                      <a:r>
                        <a:rPr lang="ru-RU" dirty="0"/>
                        <a:t> Фибоначчи, </a:t>
                      </a:r>
                      <a:r>
                        <a:rPr lang="ru-RU" dirty="0" err="1"/>
                        <a:t>Пермутациялар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045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962423"/>
            <a:ext cx="10558658" cy="1216152"/>
          </a:xfrm>
        </p:spPr>
        <p:txBody>
          <a:bodyPr/>
          <a:lstStyle/>
          <a:p>
            <a:r>
              <a:rPr lang="ru-RU" dirty="0" err="1"/>
              <a:t>Кеңістіктік</a:t>
            </a:r>
            <a:r>
              <a:rPr lang="ru-RU" dirty="0"/>
              <a:t> </a:t>
            </a:r>
            <a:r>
              <a:rPr lang="ru-RU" dirty="0" err="1"/>
              <a:t>күрделілік</a:t>
            </a:r>
            <a:r>
              <a:rPr lang="ru-RU" dirty="0"/>
              <a:t> (</a:t>
            </a:r>
            <a:r>
              <a:rPr lang="en-US" dirty="0"/>
              <a:t>Space Complexity)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AEB5F4-9928-F849-CC67-82BB3FBBEF8D}"/>
              </a:ext>
            </a:extLst>
          </p:cNvPr>
          <p:cNvSpPr txBox="1"/>
          <p:nvPr/>
        </p:nvSpPr>
        <p:spPr>
          <a:xfrm>
            <a:off x="4354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88FD036-5CAA-DD18-EE29-3FE6CA614A66}"/>
              </a:ext>
            </a:extLst>
          </p:cNvPr>
          <p:cNvSpPr txBox="1"/>
          <p:nvPr/>
        </p:nvSpPr>
        <p:spPr>
          <a:xfrm>
            <a:off x="1785257" y="2273078"/>
            <a:ext cx="9938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Алгоритмнің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жад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  <a:endParaRPr lang="ru-KZ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36E093B-C5A8-E75D-C9AD-E1CEB88CCFFC}"/>
              </a:ext>
            </a:extLst>
          </p:cNvPr>
          <p:cNvSpPr txBox="1"/>
          <p:nvPr/>
        </p:nvSpPr>
        <p:spPr>
          <a:xfrm>
            <a:off x="1755321" y="3061039"/>
            <a:ext cx="610144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i="1" dirty="0" err="1"/>
              <a:t>int</a:t>
            </a:r>
            <a:r>
              <a:rPr lang="ru-KZ" i="1" dirty="0"/>
              <a:t> </a:t>
            </a:r>
            <a:r>
              <a:rPr lang="ru-KZ" i="1" dirty="0" err="1"/>
              <a:t>sum</a:t>
            </a:r>
            <a:r>
              <a:rPr lang="ru-KZ" i="1" dirty="0"/>
              <a:t>(</a:t>
            </a:r>
            <a:r>
              <a:rPr lang="ru-KZ" i="1" dirty="0" err="1"/>
              <a:t>int</a:t>
            </a:r>
            <a:r>
              <a:rPr lang="ru-KZ" i="1" dirty="0"/>
              <a:t> </a:t>
            </a:r>
            <a:r>
              <a:rPr lang="ru-KZ" i="1" dirty="0" err="1"/>
              <a:t>arr</a:t>
            </a:r>
            <a:r>
              <a:rPr lang="ru-KZ" i="1" dirty="0"/>
              <a:t>[], </a:t>
            </a:r>
            <a:r>
              <a:rPr lang="ru-KZ" i="1" dirty="0" err="1"/>
              <a:t>int</a:t>
            </a:r>
            <a:r>
              <a:rPr lang="ru-KZ" i="1" dirty="0"/>
              <a:t> n) {</a:t>
            </a:r>
          </a:p>
          <a:p>
            <a:r>
              <a:rPr lang="ru-KZ" i="1" dirty="0"/>
              <a:t>    </a:t>
            </a:r>
            <a:r>
              <a:rPr lang="ru-KZ" i="1" dirty="0" err="1"/>
              <a:t>int</a:t>
            </a:r>
            <a:r>
              <a:rPr lang="ru-KZ" i="1" dirty="0"/>
              <a:t> </a:t>
            </a:r>
            <a:r>
              <a:rPr lang="ru-KZ" i="1" dirty="0" err="1"/>
              <a:t>total</a:t>
            </a:r>
            <a:r>
              <a:rPr lang="ru-KZ" i="1" dirty="0"/>
              <a:t> = 0;        // O(1)</a:t>
            </a:r>
          </a:p>
          <a:p>
            <a:r>
              <a:rPr lang="ru-KZ" i="1" dirty="0"/>
              <a:t>    </a:t>
            </a:r>
            <a:r>
              <a:rPr lang="ru-KZ" i="1" dirty="0" err="1"/>
              <a:t>for</a:t>
            </a:r>
            <a:r>
              <a:rPr lang="ru-KZ" i="1" dirty="0"/>
              <a:t> (</a:t>
            </a:r>
            <a:r>
              <a:rPr lang="ru-KZ" i="1" dirty="0" err="1"/>
              <a:t>int</a:t>
            </a:r>
            <a:r>
              <a:rPr lang="ru-KZ" i="1" dirty="0"/>
              <a:t> i = 0; i &lt; n; i++) {</a:t>
            </a:r>
          </a:p>
          <a:p>
            <a:r>
              <a:rPr lang="ru-KZ" i="1" dirty="0"/>
              <a:t>        </a:t>
            </a:r>
            <a:r>
              <a:rPr lang="ru-KZ" i="1" dirty="0" err="1"/>
              <a:t>total</a:t>
            </a:r>
            <a:r>
              <a:rPr lang="ru-KZ" i="1" dirty="0"/>
              <a:t> += </a:t>
            </a:r>
            <a:r>
              <a:rPr lang="ru-KZ" i="1" dirty="0" err="1"/>
              <a:t>arr</a:t>
            </a:r>
            <a:r>
              <a:rPr lang="ru-KZ" i="1" dirty="0"/>
              <a:t>[i];  // O(1)</a:t>
            </a:r>
          </a:p>
          <a:p>
            <a:r>
              <a:rPr lang="ru-KZ" i="1" dirty="0"/>
              <a:t>    }</a:t>
            </a:r>
          </a:p>
          <a:p>
            <a:r>
              <a:rPr lang="ru-KZ" i="1" dirty="0"/>
              <a:t>    </a:t>
            </a:r>
            <a:r>
              <a:rPr lang="ru-KZ" i="1" dirty="0" err="1"/>
              <a:t>return</a:t>
            </a:r>
            <a:r>
              <a:rPr lang="ru-KZ" i="1" dirty="0"/>
              <a:t> </a:t>
            </a:r>
            <a:r>
              <a:rPr lang="ru-KZ" i="1" dirty="0" err="1"/>
              <a:t>total</a:t>
            </a:r>
            <a:r>
              <a:rPr lang="ru-KZ" i="1" dirty="0"/>
              <a:t>;</a:t>
            </a:r>
          </a:p>
          <a:p>
            <a:r>
              <a:rPr lang="ru-KZ" i="1" dirty="0"/>
              <a:t>}</a:t>
            </a:r>
          </a:p>
        </p:txBody>
      </p:sp>
      <p:sp>
        <p:nvSpPr>
          <p:cNvPr id="97" name="Rectangle 76">
            <a:extLst>
              <a:ext uri="{FF2B5EF4-FFF2-40B4-BE49-F238E27FC236}">
                <a16:creationId xmlns:a16="http://schemas.microsoft.com/office/drawing/2014/main" id="{13411195-37DB-E976-808B-82A03A398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28" y="5650071"/>
            <a:ext cx="9948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Бұл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алгоритм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қосымша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айнымалы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total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қолданады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—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кеңістіктік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KZ" altLang="ru-KZ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күрделілік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r>
              <a:rPr kumimoji="0" lang="ru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O(1). </a:t>
            </a: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719585"/>
            <a:ext cx="10384486" cy="740586"/>
          </a:xfrm>
        </p:spPr>
        <p:txBody>
          <a:bodyPr/>
          <a:lstStyle/>
          <a:p>
            <a:r>
              <a:rPr lang="en-US" sz="2800" dirty="0"/>
              <a:t>Big-O </a:t>
            </a:r>
            <a:r>
              <a:rPr lang="ru-RU" sz="2800" dirty="0"/>
              <a:t>нотация </a:t>
            </a:r>
            <a:r>
              <a:rPr lang="ru-RU" sz="2800" dirty="0" err="1"/>
              <a:t>ережелері</a:t>
            </a:r>
            <a:br>
              <a:rPr lang="ru-KZ" altLang="ru-KZ" sz="28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sz="2800" dirty="0"/>
            </a:br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10885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629CC4B-6307-2F85-E5A5-4515E996D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028" y="2472734"/>
            <a:ext cx="654801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жоғары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өсетін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мүшені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ғана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қалдырамыз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O(n² + n) → O(n²)</a:t>
            </a:r>
            <a:endParaRPr kumimoji="0" lang="ru-RU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Константалар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ескерілмейді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O(3n) → O(n)</a:t>
            </a:r>
            <a:endParaRPr kumimoji="0" lang="ru-RU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бөлек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цикл: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қосылады</a:t>
            </a:r>
            <a:b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O(n) + O(n) → O(n)</a:t>
            </a:r>
            <a:endParaRPr kumimoji="0" lang="ru-RU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Ішкі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цикл (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бірінің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ішінде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көбейтіледі</a:t>
            </a:r>
            <a:b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O(n) * O(n) → O(n²)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Практикалық</a:t>
            </a:r>
            <a:r>
              <a:rPr lang="ru-RU" dirty="0"/>
              <a:t> </a:t>
            </a:r>
            <a:r>
              <a:rPr lang="ru-RU" dirty="0" err="1"/>
              <a:t>мысалдар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43001" y="2198914"/>
            <a:ext cx="4952999" cy="1216153"/>
          </a:xfrm>
        </p:spPr>
        <p:txBody>
          <a:bodyPr>
            <a:noAutofit/>
          </a:bodyPr>
          <a:lstStyle/>
          <a:p>
            <a:r>
              <a:rPr lang="pt-BR" sz="1600" dirty="0">
                <a:solidFill>
                  <a:schemeClr val="tx1"/>
                </a:solidFill>
              </a:rPr>
              <a:t>Мысал 1: </a:t>
            </a:r>
            <a:r>
              <a:rPr lang="pt-BR" sz="1600" dirty="0">
                <a:solidFill>
                  <a:srgbClr val="7030A0"/>
                </a:solidFill>
              </a:rPr>
              <a:t>Сызықтық іздеу — O(n)</a:t>
            </a:r>
            <a:endParaRPr lang="ru-RU" sz="1600" dirty="0">
              <a:solidFill>
                <a:srgbClr val="7030A0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bool </a:t>
            </a:r>
            <a:r>
              <a:rPr lang="en-US" sz="1600" dirty="0" err="1">
                <a:solidFill>
                  <a:schemeClr val="tx1"/>
                </a:solidFill>
              </a:rPr>
              <a:t>findElement</a:t>
            </a:r>
            <a:r>
              <a:rPr lang="en-US" sz="1600" dirty="0">
                <a:solidFill>
                  <a:schemeClr val="tx1"/>
                </a:solidFill>
              </a:rPr>
              <a:t>(int </a:t>
            </a:r>
            <a:r>
              <a:rPr lang="en-US" sz="1600" dirty="0" err="1">
                <a:solidFill>
                  <a:schemeClr val="tx1"/>
                </a:solidFill>
              </a:rPr>
              <a:t>arr</a:t>
            </a:r>
            <a:r>
              <a:rPr lang="en-US" sz="1600" dirty="0">
                <a:solidFill>
                  <a:schemeClr val="tx1"/>
                </a:solidFill>
              </a:rPr>
              <a:t>[], int n, int x) {</a:t>
            </a:r>
          </a:p>
          <a:p>
            <a:r>
              <a:rPr lang="en-US" sz="1600" dirty="0">
                <a:solidFill>
                  <a:schemeClr val="tx1"/>
                </a:solidFill>
              </a:rPr>
              <a:t>    for (int </a:t>
            </a:r>
            <a:r>
              <a:rPr lang="en-US" sz="1600" dirty="0" err="1">
                <a:solidFill>
                  <a:schemeClr val="tx1"/>
                </a:solidFill>
              </a:rPr>
              <a:t>i</a:t>
            </a:r>
            <a:r>
              <a:rPr lang="en-US" sz="1600" dirty="0">
                <a:solidFill>
                  <a:schemeClr val="tx1"/>
                </a:solidFill>
              </a:rPr>
              <a:t> = 0; </a:t>
            </a:r>
            <a:r>
              <a:rPr lang="en-US" sz="1600" dirty="0" err="1">
                <a:solidFill>
                  <a:schemeClr val="tx1"/>
                </a:solidFill>
              </a:rPr>
              <a:t>i</a:t>
            </a:r>
            <a:r>
              <a:rPr lang="en-US" sz="1600" dirty="0">
                <a:solidFill>
                  <a:schemeClr val="tx1"/>
                </a:solidFill>
              </a:rPr>
              <a:t> &lt; n; </a:t>
            </a:r>
            <a:r>
              <a:rPr lang="en-US" sz="1600" dirty="0" err="1">
                <a:solidFill>
                  <a:schemeClr val="tx1"/>
                </a:solidFill>
              </a:rPr>
              <a:t>i</a:t>
            </a:r>
            <a:r>
              <a:rPr lang="en-US" sz="1600" dirty="0">
                <a:solidFill>
                  <a:schemeClr val="tx1"/>
                </a:solidFill>
              </a:rPr>
              <a:t>++) {</a:t>
            </a:r>
          </a:p>
          <a:p>
            <a:r>
              <a:rPr lang="en-US" sz="1600" dirty="0">
                <a:solidFill>
                  <a:schemeClr val="tx1"/>
                </a:solidFill>
              </a:rPr>
              <a:t>        if (</a:t>
            </a:r>
            <a:r>
              <a:rPr lang="en-US" sz="1600" dirty="0" err="1">
                <a:solidFill>
                  <a:schemeClr val="tx1"/>
                </a:solidFill>
              </a:rPr>
              <a:t>arr</a:t>
            </a:r>
            <a:r>
              <a:rPr lang="en-US" sz="1600" dirty="0">
                <a:solidFill>
                  <a:schemeClr val="tx1"/>
                </a:solidFill>
              </a:rPr>
              <a:t>[</a:t>
            </a:r>
            <a:r>
              <a:rPr lang="en-US" sz="1600" dirty="0" err="1">
                <a:solidFill>
                  <a:schemeClr val="tx1"/>
                </a:solidFill>
              </a:rPr>
              <a:t>i</a:t>
            </a:r>
            <a:r>
              <a:rPr lang="en-US" sz="1600" dirty="0">
                <a:solidFill>
                  <a:schemeClr val="tx1"/>
                </a:solidFill>
              </a:rPr>
              <a:t>] == x) return true;</a:t>
            </a:r>
          </a:p>
          <a:p>
            <a:r>
              <a:rPr lang="en-US" sz="1600" dirty="0">
                <a:solidFill>
                  <a:schemeClr val="tx1"/>
                </a:solidFill>
              </a:rPr>
              <a:t>    }</a:t>
            </a:r>
          </a:p>
          <a:p>
            <a:r>
              <a:rPr lang="en-US" sz="1600" dirty="0">
                <a:solidFill>
                  <a:schemeClr val="tx1"/>
                </a:solidFill>
              </a:rPr>
              <a:t>    return false;</a:t>
            </a:r>
          </a:p>
          <a:p>
            <a:r>
              <a:rPr lang="en-US" sz="1600" dirty="0">
                <a:solidFill>
                  <a:schemeClr val="tx1"/>
                </a:solidFill>
              </a:rPr>
              <a:t>}</a:t>
            </a:r>
            <a:endParaRPr lang="ru-KZ" sz="16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7F0B97-6EB1-479F-BC14-9098CC20961F}"/>
              </a:ext>
            </a:extLst>
          </p:cNvPr>
          <p:cNvSpPr txBox="1"/>
          <p:nvPr/>
        </p:nvSpPr>
        <p:spPr>
          <a:xfrm>
            <a:off x="6057903" y="2264620"/>
            <a:ext cx="6150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Мысал 2: </a:t>
            </a:r>
            <a:r>
              <a:rPr lang="pt-BR" dirty="0">
                <a:solidFill>
                  <a:srgbClr val="7030A0"/>
                </a:solidFill>
              </a:rPr>
              <a:t>Бинарлық іздеу — O(log n)</a:t>
            </a:r>
            <a:endParaRPr lang="ru-KZ" dirty="0">
              <a:solidFill>
                <a:srgbClr val="7030A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7C7DA8-9F6E-91DF-5EF8-992EC5806EC8}"/>
              </a:ext>
            </a:extLst>
          </p:cNvPr>
          <p:cNvSpPr txBox="1"/>
          <p:nvPr/>
        </p:nvSpPr>
        <p:spPr>
          <a:xfrm>
            <a:off x="6095999" y="2702396"/>
            <a:ext cx="59490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bool</a:t>
            </a:r>
            <a:r>
              <a:rPr lang="ru-KZ" dirty="0"/>
              <a:t> </a:t>
            </a:r>
            <a:r>
              <a:rPr lang="ru-KZ" dirty="0" err="1"/>
              <a:t>binarySearch</a:t>
            </a:r>
            <a:r>
              <a:rPr lang="ru-KZ" dirty="0"/>
              <a:t>(</a:t>
            </a:r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arr</a:t>
            </a:r>
            <a:r>
              <a:rPr lang="ru-KZ" dirty="0"/>
              <a:t>[], </a:t>
            </a:r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left</a:t>
            </a:r>
            <a:r>
              <a:rPr lang="ru-KZ" dirty="0"/>
              <a:t>, </a:t>
            </a:r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right</a:t>
            </a:r>
            <a:r>
              <a:rPr lang="ru-KZ" dirty="0"/>
              <a:t>, </a:t>
            </a:r>
            <a:r>
              <a:rPr lang="ru-KZ" dirty="0" err="1"/>
              <a:t>int</a:t>
            </a:r>
            <a:r>
              <a:rPr lang="ru-KZ" dirty="0"/>
              <a:t> x) {</a:t>
            </a:r>
          </a:p>
          <a:p>
            <a:r>
              <a:rPr lang="ru-KZ" dirty="0"/>
              <a:t>    </a:t>
            </a:r>
            <a:r>
              <a:rPr lang="ru-KZ" dirty="0" err="1"/>
              <a:t>while</a:t>
            </a:r>
            <a:r>
              <a:rPr lang="ru-KZ" dirty="0"/>
              <a:t> (</a:t>
            </a:r>
            <a:r>
              <a:rPr lang="ru-KZ" dirty="0" err="1"/>
              <a:t>left</a:t>
            </a:r>
            <a:r>
              <a:rPr lang="ru-KZ" dirty="0"/>
              <a:t> &lt;= </a:t>
            </a:r>
            <a:r>
              <a:rPr lang="ru-KZ" dirty="0" err="1"/>
              <a:t>right</a:t>
            </a:r>
            <a:r>
              <a:rPr lang="ru-KZ" dirty="0"/>
              <a:t>) {</a:t>
            </a:r>
          </a:p>
          <a:p>
            <a:r>
              <a:rPr lang="ru-KZ" dirty="0"/>
              <a:t>        </a:t>
            </a:r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mid</a:t>
            </a:r>
            <a:r>
              <a:rPr lang="ru-KZ" dirty="0"/>
              <a:t> = (</a:t>
            </a:r>
            <a:r>
              <a:rPr lang="ru-KZ" dirty="0" err="1"/>
              <a:t>left</a:t>
            </a:r>
            <a:r>
              <a:rPr lang="ru-KZ" dirty="0"/>
              <a:t> + </a:t>
            </a:r>
            <a:r>
              <a:rPr lang="ru-KZ" dirty="0" err="1"/>
              <a:t>right</a:t>
            </a:r>
            <a:r>
              <a:rPr lang="ru-KZ" dirty="0"/>
              <a:t>) / 2;</a:t>
            </a:r>
          </a:p>
          <a:p>
            <a:r>
              <a:rPr lang="ru-KZ" dirty="0"/>
              <a:t>        </a:t>
            </a:r>
            <a:r>
              <a:rPr lang="ru-KZ" dirty="0" err="1"/>
              <a:t>if</a:t>
            </a:r>
            <a:r>
              <a:rPr lang="ru-KZ" dirty="0"/>
              <a:t> (</a:t>
            </a:r>
            <a:r>
              <a:rPr lang="ru-KZ" dirty="0" err="1"/>
              <a:t>arr</a:t>
            </a:r>
            <a:r>
              <a:rPr lang="ru-KZ" dirty="0"/>
              <a:t>[</a:t>
            </a:r>
            <a:r>
              <a:rPr lang="ru-KZ" dirty="0" err="1"/>
              <a:t>mid</a:t>
            </a:r>
            <a:r>
              <a:rPr lang="ru-KZ" dirty="0"/>
              <a:t>] == x) </a:t>
            </a:r>
            <a:r>
              <a:rPr lang="ru-KZ" dirty="0" err="1"/>
              <a:t>return</a:t>
            </a:r>
            <a:r>
              <a:rPr lang="ru-KZ" dirty="0"/>
              <a:t> </a:t>
            </a:r>
            <a:r>
              <a:rPr lang="ru-KZ" dirty="0" err="1"/>
              <a:t>true</a:t>
            </a:r>
            <a:r>
              <a:rPr lang="ru-KZ" dirty="0"/>
              <a:t>;</a:t>
            </a:r>
          </a:p>
          <a:p>
            <a:r>
              <a:rPr lang="ru-KZ" dirty="0"/>
              <a:t>        </a:t>
            </a:r>
            <a:r>
              <a:rPr lang="ru-KZ" dirty="0" err="1"/>
              <a:t>else</a:t>
            </a:r>
            <a:r>
              <a:rPr lang="ru-KZ" dirty="0"/>
              <a:t> </a:t>
            </a:r>
            <a:r>
              <a:rPr lang="ru-KZ" dirty="0" err="1"/>
              <a:t>if</a:t>
            </a:r>
            <a:r>
              <a:rPr lang="ru-KZ" dirty="0"/>
              <a:t> (</a:t>
            </a:r>
            <a:r>
              <a:rPr lang="ru-KZ" dirty="0" err="1"/>
              <a:t>arr</a:t>
            </a:r>
            <a:r>
              <a:rPr lang="ru-KZ" dirty="0"/>
              <a:t>[</a:t>
            </a:r>
            <a:r>
              <a:rPr lang="ru-KZ" dirty="0" err="1"/>
              <a:t>mid</a:t>
            </a:r>
            <a:r>
              <a:rPr lang="ru-KZ" dirty="0"/>
              <a:t>] &lt; x) </a:t>
            </a:r>
            <a:r>
              <a:rPr lang="ru-KZ" dirty="0" err="1"/>
              <a:t>left</a:t>
            </a:r>
            <a:r>
              <a:rPr lang="ru-KZ" dirty="0"/>
              <a:t> = </a:t>
            </a:r>
            <a:r>
              <a:rPr lang="ru-KZ" dirty="0" err="1"/>
              <a:t>mid</a:t>
            </a:r>
            <a:r>
              <a:rPr lang="ru-KZ" dirty="0"/>
              <a:t> + 1;</a:t>
            </a:r>
          </a:p>
          <a:p>
            <a:r>
              <a:rPr lang="ru-KZ" dirty="0"/>
              <a:t>        </a:t>
            </a:r>
            <a:r>
              <a:rPr lang="ru-KZ" dirty="0" err="1"/>
              <a:t>else</a:t>
            </a:r>
            <a:r>
              <a:rPr lang="ru-KZ" dirty="0"/>
              <a:t> </a:t>
            </a:r>
            <a:r>
              <a:rPr lang="ru-KZ" dirty="0" err="1"/>
              <a:t>right</a:t>
            </a:r>
            <a:r>
              <a:rPr lang="ru-KZ" dirty="0"/>
              <a:t> = </a:t>
            </a:r>
            <a:r>
              <a:rPr lang="ru-KZ" dirty="0" err="1"/>
              <a:t>mid</a:t>
            </a:r>
            <a:r>
              <a:rPr lang="ru-KZ" dirty="0"/>
              <a:t> - 1;</a:t>
            </a:r>
          </a:p>
          <a:p>
            <a:r>
              <a:rPr lang="ru-KZ" dirty="0"/>
              <a:t>    }</a:t>
            </a:r>
          </a:p>
          <a:p>
            <a:r>
              <a:rPr lang="ru-KZ" dirty="0"/>
              <a:t>    </a:t>
            </a:r>
            <a:r>
              <a:rPr lang="ru-KZ" dirty="0" err="1"/>
              <a:t>return</a:t>
            </a:r>
            <a:r>
              <a:rPr lang="ru-KZ" dirty="0"/>
              <a:t> </a:t>
            </a:r>
            <a:r>
              <a:rPr lang="ru-KZ" dirty="0" err="1"/>
              <a:t>false</a:t>
            </a:r>
            <a:r>
              <a:rPr lang="ru-KZ" dirty="0"/>
              <a:t>;</a:t>
            </a:r>
          </a:p>
          <a:p>
            <a:r>
              <a:rPr lang="ru-K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A684A-3E3A-4F34-A688-50F747DB2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D3BC6-9940-3ACE-C30F-AB23DE94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Практикалық</a:t>
            </a:r>
            <a:r>
              <a:rPr lang="ru-RU" dirty="0"/>
              <a:t> </a:t>
            </a:r>
            <a:r>
              <a:rPr lang="ru-RU" dirty="0" err="1"/>
              <a:t>мысалдар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1ACDCA-F525-67B4-DC7A-200B05CAE3FE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E301D1-5ABE-3ADC-DCC0-ADCDB2C54C10}"/>
              </a:ext>
            </a:extLst>
          </p:cNvPr>
          <p:cNvSpPr txBox="1"/>
          <p:nvPr/>
        </p:nvSpPr>
        <p:spPr>
          <a:xfrm>
            <a:off x="1224650" y="2438791"/>
            <a:ext cx="6150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Мысал 3: </a:t>
            </a:r>
            <a:r>
              <a:rPr lang="pt-BR" dirty="0">
                <a:solidFill>
                  <a:srgbClr val="7030A0"/>
                </a:solidFill>
              </a:rPr>
              <a:t>Қос цикл — O(n²)</a:t>
            </a:r>
            <a:endParaRPr lang="ru-KZ" dirty="0">
              <a:solidFill>
                <a:srgbClr val="7030A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F5E8042-43A7-AD30-E4E1-38B556802358}"/>
              </a:ext>
            </a:extLst>
          </p:cNvPr>
          <p:cNvSpPr txBox="1"/>
          <p:nvPr/>
        </p:nvSpPr>
        <p:spPr>
          <a:xfrm>
            <a:off x="1284518" y="2887453"/>
            <a:ext cx="594904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  for (int j = 0; j &lt; n;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i</a:t>
            </a:r>
            <a:r>
              <a:rPr lang="en-US" dirty="0"/>
              <a:t> &lt;&lt; ", " &lt;&lt; j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6038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357BE-D00B-26A7-F86B-78946EC85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1458A-CD62-BE96-506F-F9BE06A2C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кестесі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0ED7CC-4F4E-53F5-B035-7D620FC7F593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770E7095-5371-43F7-0437-25703CDB5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092825"/>
              </p:ext>
            </p:extLst>
          </p:nvPr>
        </p:nvGraphicFramePr>
        <p:xfrm>
          <a:off x="1676400" y="2558143"/>
          <a:ext cx="9394371" cy="369329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131457">
                  <a:extLst>
                    <a:ext uri="{9D8B030D-6E8A-4147-A177-3AD203B41FA5}">
                      <a16:colId xmlns:a16="http://schemas.microsoft.com/office/drawing/2014/main" val="1050611355"/>
                    </a:ext>
                  </a:extLst>
                </a:gridCol>
                <a:gridCol w="3131457">
                  <a:extLst>
                    <a:ext uri="{9D8B030D-6E8A-4147-A177-3AD203B41FA5}">
                      <a16:colId xmlns:a16="http://schemas.microsoft.com/office/drawing/2014/main" val="4280304327"/>
                    </a:ext>
                  </a:extLst>
                </a:gridCol>
                <a:gridCol w="3131457">
                  <a:extLst>
                    <a:ext uri="{9D8B030D-6E8A-4147-A177-3AD203B41FA5}">
                      <a16:colId xmlns:a16="http://schemas.microsoft.com/office/drawing/2014/main" val="4255665836"/>
                    </a:ext>
                  </a:extLst>
                </a:gridCol>
              </a:tblGrid>
              <a:tr h="422091">
                <a:tc>
                  <a:txBody>
                    <a:bodyPr/>
                    <a:lstStyle/>
                    <a:p>
                      <a:r>
                        <a:rPr lang="ru-RU"/>
                        <a:t>Алгоритм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Уақыттық күрделілік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Кеңістіктік күрделілік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8001607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ru-RU"/>
                        <a:t>Сызықтық іздеу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4580672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ru-RU"/>
                        <a:t>Бинарлық іздеу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O(log 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4814895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en-US"/>
                        <a:t>Bubble Sort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O(n²)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0113882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en-US"/>
                        <a:t>Merge Sort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O(n log 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2531737"/>
                  </a:ext>
                </a:extLst>
              </a:tr>
              <a:tr h="738659">
                <a:tc>
                  <a:txBody>
                    <a:bodyPr/>
                    <a:lstStyle/>
                    <a:p>
                      <a:r>
                        <a:rPr lang="en-US"/>
                        <a:t>Quick Sort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/>
                        <a:t>O(n log n) орташа, O(n²) жаман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O(log 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5081803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en-US"/>
                        <a:t>DFS/BFS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O(V + 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O(V)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1334714"/>
                  </a:ext>
                </a:extLst>
              </a:tr>
              <a:tr h="422091">
                <a:tc>
                  <a:txBody>
                    <a:bodyPr/>
                    <a:lstStyle/>
                    <a:p>
                      <a:r>
                        <a:rPr lang="en-US"/>
                        <a:t>Dijkstra (Heap)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/>
                        <a:t>O((V + E) log V)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O(V)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14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053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7FC044-4BA1-6C9A-D9FC-3EBCA1612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F1D485D-AC2A-96CC-6258-883614CDB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Алгоритмдердің</a:t>
            </a:r>
            <a:r>
              <a:rPr lang="ru-RU" sz="2800" dirty="0"/>
              <a:t> </a:t>
            </a:r>
            <a:r>
              <a:rPr lang="ru-RU" sz="2800" dirty="0" err="1"/>
              <a:t>күрделілігін</a:t>
            </a:r>
            <a:r>
              <a:rPr lang="ru-RU" sz="2800" dirty="0"/>
              <a:t> </a:t>
            </a:r>
            <a:r>
              <a:rPr lang="ru-RU" sz="2800" dirty="0" err="1"/>
              <a:t>бағалау</a:t>
            </a:r>
            <a:r>
              <a:rPr lang="ru-RU" sz="2800" dirty="0"/>
              <a:t> </a:t>
            </a:r>
            <a:r>
              <a:rPr lang="ru-RU" sz="2800" dirty="0" err="1"/>
              <a:t>жолдары</a:t>
            </a:r>
            <a:r>
              <a:rPr lang="ru-RU" sz="2800" dirty="0"/>
              <a:t>»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4BF406-DFC9-12EF-1CEF-004A58E173D4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245400696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21821</TotalTime>
  <Words>933</Words>
  <Application>Microsoft Office PowerPoint</Application>
  <PresentationFormat>Широкоэкранный</PresentationFormat>
  <Paragraphs>160</Paragraphs>
  <Slides>15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Meiryo</vt:lpstr>
      <vt:lpstr>Arial</vt:lpstr>
      <vt:lpstr>Arial Unicode MS</vt:lpstr>
      <vt:lpstr>Calibri</vt:lpstr>
      <vt:lpstr>Corbel</vt:lpstr>
      <vt:lpstr>Wingdings</vt:lpstr>
      <vt:lpstr>ShojiVTI</vt:lpstr>
      <vt:lpstr>«Алгоритмдердің күрделілігін бағалау»  Турарбек Ә.Т.</vt:lpstr>
      <vt:lpstr>Кіріспе</vt:lpstr>
      <vt:lpstr>Уақыттық күрделілік (Time Complexity)</vt:lpstr>
      <vt:lpstr>Кеңістіктік күрделілік (Space Complexity)</vt:lpstr>
      <vt:lpstr>Big-O нотация ережелері  </vt:lpstr>
      <vt:lpstr>Практикалық мысалдар</vt:lpstr>
      <vt:lpstr>Практикалық мысалдар</vt:lpstr>
      <vt:lpstr>Салыстыру кестесі</vt:lpstr>
      <vt:lpstr>«Алгоритмдердің күрделілігін бағалау жолдары»</vt:lpstr>
      <vt:lpstr>Бағалау мақсаты</vt:lpstr>
      <vt:lpstr>Бағалау түрлері</vt:lpstr>
      <vt:lpstr>«Негізгі бағалау әдістері»</vt:lpstr>
      <vt:lpstr>Ассимптотикалық талдау (Big-O, Θ, Ω)</vt:lpstr>
      <vt:lpstr>Қадамдық талдау (Step Counting Method)</vt:lpstr>
      <vt:lpstr>Бағалау кезінде ескерілетін факторлар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27</cp:revision>
  <dcterms:created xsi:type="dcterms:W3CDTF">2025-06-29T15:56:56Z</dcterms:created>
  <dcterms:modified xsi:type="dcterms:W3CDTF">2025-10-29T14:26:11Z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